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rgbClr val="0D3944">
              <a:alpha val="100000"/>
            </a:srgbClr>
          </a:solidFill>
        </p:spPr>
        <p:txBody>
          <a:bodyPr lIns="91440" tIns="45720" rIns="91440" bIns="45720" rtlCol="0" anchor="ctr">
            <a:spAutoFit/>
          </a:bodyPr>
          <a:lstStyle/>
          <a:p>
            <a:pPr marL="0" marR="238125" lvl="0" indent="0" algn="r" fontAlgn="ctr">
              <a:lnSpc>
                <a:spcPct val="100000"/>
              </a:lnSpc>
            </a:pPr>
            <a:r>
              <a:rPr lang="en-US" sz="1600" b="1" u="none" spc="0">
                <a:solidFill>
                  <a:srgbClr val="FFFFFF">
                    <a:alpha val="100000"/>
                  </a:srgbClr>
                </a:solidFill>
                <a:latin typeface="Calibri"/>
              </a:rPr>
              <a:t>Abychom vás mohli ještě víc hýčkat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3314541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indent="-324900" algn="ctr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0500" y="714375"/>
          <a:ext cx="7334250" cy="2143125"/>
          <a:chOff x="190500" y="714375"/>
          <a:chExt cx="7334250" cy="2143125"/>
        </a:xfrm>
      </p:grpSpPr>
      <p:sp>
        <p:nvSpPr>
          <p:cNvPr id="3" name="TextovéPole 2"/>
          <p:cNvSpPr txBox="1"/>
          <p:nvPr/>
        </p:nvSpPr>
        <p:spPr>
          <a:xfrm>
            <a:off x="190500" y="1190625"/>
            <a:ext cx="3810000" cy="952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i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Textová odpověď, zodpovězeno 1118x, nezodpovězeno 0x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90500" y="714375"/>
            <a:ext cx="7143750" cy="7620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1500" b="1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Odkud</a:t>
            </a:r>
            <a:r>
              <a:rPr lang="en-US" sz="1500" b="1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500" b="1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jste</a:t>
            </a:r>
            <a:r>
              <a:rPr lang="en-US" sz="1500" b="1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k </a:t>
            </a:r>
            <a:r>
              <a:rPr lang="en-US" sz="1500" b="1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nám</a:t>
            </a:r>
            <a:r>
              <a:rPr lang="en-US" sz="1500" b="1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 </a:t>
            </a:r>
            <a:r>
              <a:rPr lang="en-US" sz="1500" b="1" u="none" spc="0" dirty="0" err="1">
                <a:solidFill>
                  <a:srgbClr val="000000">
                    <a:alpha val="100000"/>
                  </a:srgbClr>
                </a:solidFill>
                <a:latin typeface="Calibri"/>
              </a:rPr>
              <a:t>přijeli</a:t>
            </a:r>
            <a:r>
              <a:rPr lang="en-US" sz="1500" b="1" u="none" spc="0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4AB0EE-E5C6-4405-AC68-36EA51403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729565"/>
            <a:ext cx="2466975" cy="41052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B465383-0125-4EAF-ABFF-D2F2569B2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1371600"/>
            <a:ext cx="2247900" cy="2400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0500" y="714375"/>
          <a:ext cx="8953500" cy="5181600"/>
          <a:chOff x="190500" y="714375"/>
          <a:chExt cx="8953500" cy="5181600"/>
        </a:xfrm>
      </p:grpSpPr>
      <p:sp>
        <p:nvSpPr>
          <p:cNvPr id="5" name="TextovéPole 4"/>
          <p:cNvSpPr txBox="1"/>
          <p:nvPr/>
        </p:nvSpPr>
        <p:spPr>
          <a:xfrm>
            <a:off x="190500" y="1190625"/>
            <a:ext cx="3810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i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Výběr z možností , zodpovězeno 1118x, nezodpovězeno 0x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85750" y="1428750"/>
          <a:ext cx="8572500" cy="1866900"/>
        </p:xfrm>
        <a:graphic>
          <a:graphicData uri="http://schemas.openxmlformats.org/drawingml/2006/table">
            <a:tbl>
              <a:tblPr firstRow="1" bandRow="1"/>
              <a:tblGrid>
                <a:gridCol w="285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Možnosti odpovědí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Responzí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Podíl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autem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885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79.16%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vlakem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9.12%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autobusem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5.01%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na motorce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0.72%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na kole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1.97%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Jiná...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4.03%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3295650"/>
            <a:ext cx="8572500" cy="1885950"/>
          </a:xfrm>
          <a:prstGeom prst="rect">
            <a:avLst/>
          </a:prstGeom>
          <a:ln w="9525" cap="flat" cmpd="sng" algn="ctr">
            <a:solidFill>
              <a:srgbClr val="00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4" name="TextovéPole 3"/>
          <p:cNvSpPr txBox="1"/>
          <p:nvPr/>
        </p:nvSpPr>
        <p:spPr>
          <a:xfrm>
            <a:off x="190500" y="714375"/>
            <a:ext cx="8763000" cy="4762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15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Jak jste k nám do regionu přijeli?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0500" y="714375"/>
          <a:ext cx="8953500" cy="1762125"/>
          <a:chOff x="190500" y="714375"/>
          <a:chExt cx="8953500" cy="1762125"/>
        </a:xfrm>
      </p:grpSpPr>
      <p:sp>
        <p:nvSpPr>
          <p:cNvPr id="4" name="TextovéPole 3"/>
          <p:cNvSpPr txBox="1"/>
          <p:nvPr/>
        </p:nvSpPr>
        <p:spPr>
          <a:xfrm>
            <a:off x="190500" y="1190625"/>
            <a:ext cx="3810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i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Výběr z možností, více možných, zodpovězeno 1118x, nezodpovězeno 0x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85750" y="1428750"/>
          <a:ext cx="8572500" cy="2400300"/>
        </p:xfrm>
        <a:graphic>
          <a:graphicData uri="http://schemas.openxmlformats.org/drawingml/2006/table">
            <a:tbl>
              <a:tblPr firstRow="1" bandRow="1"/>
              <a:tblGrid>
                <a:gridCol w="285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Možnosti odpovědí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Responzí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Podíl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za památkami 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701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62.7%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za kulturnou/na akci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16.28%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za vínem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28.62%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na kolo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10.91%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za relaxem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26.48%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za turistikou (do přírody)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26.21%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na služební cestu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4.11%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Jiná...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5.55%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90500" y="714375"/>
            <a:ext cx="8763000" cy="4762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15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Za jakým zážitkem jste k nám přijeli? 1/2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0500" y="714375"/>
          <a:ext cx="8953500" cy="3829050"/>
          <a:chOff x="190500" y="714375"/>
          <a:chExt cx="8953500" cy="382905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1428750"/>
            <a:ext cx="8572500" cy="2400300"/>
          </a:xfrm>
          <a:prstGeom prst="rect">
            <a:avLst/>
          </a:prstGeom>
          <a:ln w="9525" cap="flat" cmpd="sng" algn="ctr">
            <a:solidFill>
              <a:srgbClr val="00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2" name="TextovéPole 1"/>
          <p:cNvSpPr txBox="1"/>
          <p:nvPr/>
        </p:nvSpPr>
        <p:spPr>
          <a:xfrm>
            <a:off x="190500" y="714375"/>
            <a:ext cx="8763000" cy="4762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15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Za jakým zážitkem jste k nám přijeli? 2/2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0500" y="714375"/>
          <a:ext cx="8953500" cy="5181600"/>
          <a:chOff x="190500" y="714375"/>
          <a:chExt cx="8953500" cy="5181600"/>
        </a:xfrm>
      </p:grpSpPr>
      <p:sp>
        <p:nvSpPr>
          <p:cNvPr id="5" name="TextovéPole 4"/>
          <p:cNvSpPr txBox="1"/>
          <p:nvPr/>
        </p:nvSpPr>
        <p:spPr>
          <a:xfrm>
            <a:off x="190500" y="1190625"/>
            <a:ext cx="3810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i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Výběr z možností, více možných, zodpovězeno 1118x, nezodpovězeno 0x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85750" y="1428750"/>
          <a:ext cx="8572500" cy="1866900"/>
        </p:xfrm>
        <a:graphic>
          <a:graphicData uri="http://schemas.openxmlformats.org/drawingml/2006/table">
            <a:tbl>
              <a:tblPr firstRow="1" bandRow="1"/>
              <a:tblGrid>
                <a:gridCol w="285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Možnosti odpovědí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Responzí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Podíl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z webu..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539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48.21%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od přátel/známých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43.74%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z tisku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4.29%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z TV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2.42%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ze soc. sítí…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9.66%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Jiná...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10.55%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3295650"/>
            <a:ext cx="8572500" cy="1885950"/>
          </a:xfrm>
          <a:prstGeom prst="rect">
            <a:avLst/>
          </a:prstGeom>
          <a:ln w="9525" cap="flat" cmpd="sng" algn="ctr">
            <a:solidFill>
              <a:srgbClr val="00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4" name="TextovéPole 3"/>
          <p:cNvSpPr txBox="1"/>
          <p:nvPr/>
        </p:nvSpPr>
        <p:spPr>
          <a:xfrm>
            <a:off x="190500" y="714375"/>
            <a:ext cx="8763000" cy="4762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15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Odkud jste čerpali informace k pobytu u nás?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0500" y="714375"/>
          <a:ext cx="8953500" cy="3086100"/>
          <a:chOff x="190500" y="714375"/>
          <a:chExt cx="8953500" cy="3086100"/>
        </a:xfrm>
      </p:grpSpPr>
      <p:sp>
        <p:nvSpPr>
          <p:cNvPr id="5" name="TextovéPole 4"/>
          <p:cNvSpPr txBox="1"/>
          <p:nvPr/>
        </p:nvSpPr>
        <p:spPr>
          <a:xfrm>
            <a:off x="190500" y="1190625"/>
            <a:ext cx="3810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i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Výběr z možností , zodpovězeno 1118x, nezodpovězeno 0x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85750" y="1428750"/>
          <a:ext cx="8572500" cy="800100"/>
        </p:xfrm>
        <a:graphic>
          <a:graphicData uri="http://schemas.openxmlformats.org/drawingml/2006/table">
            <a:tbl>
              <a:tblPr firstRow="1" bandRow="1"/>
              <a:tblGrid>
                <a:gridCol w="285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Možnosti odpovědí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Responzí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Podíl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Muž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37.57%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Žena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698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62.43%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228850"/>
            <a:ext cx="8572500" cy="857250"/>
          </a:xfrm>
          <a:prstGeom prst="rect">
            <a:avLst/>
          </a:prstGeom>
          <a:ln w="9525" cap="flat" cmpd="sng" algn="ctr">
            <a:solidFill>
              <a:srgbClr val="00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4" name="TextovéPole 3"/>
          <p:cNvSpPr txBox="1"/>
          <p:nvPr/>
        </p:nvSpPr>
        <p:spPr>
          <a:xfrm>
            <a:off x="190500" y="714375"/>
            <a:ext cx="8763000" cy="4762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15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Pohlaví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0500" y="714375"/>
          <a:ext cx="8953500" cy="4657725"/>
          <a:chOff x="190500" y="714375"/>
          <a:chExt cx="8953500" cy="4657725"/>
        </a:xfrm>
      </p:grpSpPr>
      <p:sp>
        <p:nvSpPr>
          <p:cNvPr id="5" name="TextovéPole 4"/>
          <p:cNvSpPr txBox="1"/>
          <p:nvPr/>
        </p:nvSpPr>
        <p:spPr>
          <a:xfrm>
            <a:off x="190500" y="1190625"/>
            <a:ext cx="3810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i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Výběr z možností, více možných, zodpovězeno 1118x, nezodpovězeno 0x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85750" y="1428750"/>
          <a:ext cx="8572500" cy="1600200"/>
        </p:xfrm>
        <a:graphic>
          <a:graphicData uri="http://schemas.openxmlformats.org/drawingml/2006/table">
            <a:tbl>
              <a:tblPr firstRow="1" bandRow="1"/>
              <a:tblGrid>
                <a:gridCol w="285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Možnosti odpovědí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Responzí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Podíl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single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12.34%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s partnerem/partnerkou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550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49.19%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s dětmi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29.07%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s přáteli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20.57%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s kolegy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2.42%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3028950"/>
            <a:ext cx="8572500" cy="1628775"/>
          </a:xfrm>
          <a:prstGeom prst="rect">
            <a:avLst/>
          </a:prstGeom>
          <a:ln w="9525" cap="flat" cmpd="sng" algn="ctr">
            <a:solidFill>
              <a:srgbClr val="00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4" name="TextovéPole 3"/>
          <p:cNvSpPr txBox="1"/>
          <p:nvPr/>
        </p:nvSpPr>
        <p:spPr>
          <a:xfrm>
            <a:off x="190500" y="714375"/>
            <a:ext cx="8763000" cy="4762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15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Status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0500" y="714375"/>
          <a:ext cx="8953500" cy="4657725"/>
          <a:chOff x="190500" y="714375"/>
          <a:chExt cx="8953500" cy="4657725"/>
        </a:xfrm>
      </p:grpSpPr>
      <p:sp>
        <p:nvSpPr>
          <p:cNvPr id="5" name="TextovéPole 4"/>
          <p:cNvSpPr txBox="1"/>
          <p:nvPr/>
        </p:nvSpPr>
        <p:spPr>
          <a:xfrm>
            <a:off x="190500" y="1190625"/>
            <a:ext cx="3810000" cy="571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i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Výběr z možností , zodpovězeno 1118x, nezodpovězeno 0x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85750" y="1428750"/>
          <a:ext cx="8572500" cy="1600200"/>
        </p:xfrm>
        <a:graphic>
          <a:graphicData uri="http://schemas.openxmlformats.org/drawingml/2006/table">
            <a:tbl>
              <a:tblPr firstRow="1" bandRow="1"/>
              <a:tblGrid>
                <a:gridCol w="285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Možnosti odpovědí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Responzí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Podíl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D7DA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do 20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9.75%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21-35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25.4%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36-50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414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37.03%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51-65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216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19.32%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8ECED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7625" marR="0" lvl="0" indent="0" algn="l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65+</a:t>
                      </a:r>
                    </a:p>
                  </a:txBody>
                  <a:tcPr marL="47625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fontAlgn="ctr">
                        <a:lnSpc>
                          <a:spcPct val="100000"/>
                        </a:lnSpc>
                      </a:pPr>
                      <a:r>
                        <a:rPr lang="en-US" sz="1000" u="none" spc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8.5%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5F5F5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3028950"/>
            <a:ext cx="8572500" cy="1628775"/>
          </a:xfrm>
          <a:prstGeom prst="rect">
            <a:avLst/>
          </a:prstGeom>
          <a:ln w="9525" cap="flat" cmpd="sng" algn="ctr">
            <a:solidFill>
              <a:srgbClr val="00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4" name="TextovéPole 3"/>
          <p:cNvSpPr txBox="1"/>
          <p:nvPr/>
        </p:nvSpPr>
        <p:spPr>
          <a:xfrm>
            <a:off x="190500" y="714375"/>
            <a:ext cx="8763000" cy="47625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1500" b="1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Věk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Předvádění na obrazovce (16:9)</PresentationFormat>
  <Paragraphs>129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Calibri</vt:lpstr>
      <vt:lpstr>Theme86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>Abychom vás mohli ještě víc hýčkat</dc:subject>
  <dc:creator>Veronika Bundilova</dc:creator>
  <cp:keywords/>
  <dc:description/>
  <cp:lastModifiedBy>Martina Grůzová</cp:lastModifiedBy>
  <cp:revision>1</cp:revision>
  <dcterms:created xsi:type="dcterms:W3CDTF">2022-01-17T16:44:57Z</dcterms:created>
  <dcterms:modified xsi:type="dcterms:W3CDTF">2022-03-11T15:05:11Z</dcterms:modified>
  <cp:category/>
</cp:coreProperties>
</file>